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954" r:id="rId1"/>
  </p:sldMasterIdLst>
  <p:notesMasterIdLst>
    <p:notesMasterId r:id="rId19"/>
  </p:notesMasterIdLst>
  <p:handoutMasterIdLst>
    <p:handoutMasterId r:id="rId20"/>
  </p:handoutMasterIdLst>
  <p:sldIdLst>
    <p:sldId id="256" r:id="rId2"/>
    <p:sldId id="281" r:id="rId3"/>
    <p:sldId id="465" r:id="rId4"/>
    <p:sldId id="464" r:id="rId5"/>
    <p:sldId id="466" r:id="rId6"/>
    <p:sldId id="463" r:id="rId7"/>
    <p:sldId id="323" r:id="rId8"/>
    <p:sldId id="434" r:id="rId9"/>
    <p:sldId id="311" r:id="rId10"/>
    <p:sldId id="404" r:id="rId11"/>
    <p:sldId id="467" r:id="rId12"/>
    <p:sldId id="371" r:id="rId13"/>
    <p:sldId id="430" r:id="rId14"/>
    <p:sldId id="424" r:id="rId15"/>
    <p:sldId id="324" r:id="rId16"/>
    <p:sldId id="435" r:id="rId17"/>
    <p:sldId id="280" r:id="rId18"/>
  </p:sldIdLst>
  <p:sldSz cx="9144000" cy="6858000" type="screen4x3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635" autoAdjust="0"/>
    <p:restoredTop sz="86748" autoAdjust="0"/>
  </p:normalViewPr>
  <p:slideViewPr>
    <p:cSldViewPr>
      <p:cViewPr varScale="1">
        <p:scale>
          <a:sx n="97" d="100"/>
          <a:sy n="97" d="100"/>
        </p:scale>
        <p:origin x="1602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5" d="100"/>
          <a:sy n="85" d="100"/>
        </p:scale>
        <p:origin x="3846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E6E6CE-38EA-4DD8-A204-EDFA2DEE28FB}" type="datetimeFigureOut">
              <a:rPr lang="en-US" smtClean="0"/>
              <a:t>2/22/2025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58F44C-C33F-40FB-ADDF-75EDC19B073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Header Placeholder 5">
            <a:extLst>
              <a:ext uri="{FF2B5EF4-FFF2-40B4-BE49-F238E27FC236}">
                <a16:creationId xmlns:a16="http://schemas.microsoft.com/office/drawing/2014/main" id="{AA7ECE2F-7C4E-4284-B132-658E97B79EF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6634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ECE2B31C-639B-4D5E-A9B7-071EEB85BAF1}" type="datetimeFigureOut">
              <a:rPr lang="en-US" smtClean="0"/>
              <a:t>2/22/2025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57C7805A-26A0-454E-B91F-E89D05C40FC6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Header Placeholder 7">
            <a:extLst>
              <a:ext uri="{FF2B5EF4-FFF2-40B4-BE49-F238E27FC236}">
                <a16:creationId xmlns:a16="http://schemas.microsoft.com/office/drawing/2014/main" id="{A01CC6DD-AF55-4EAF-9947-16DF2A68762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9088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C7805A-26A0-454E-B91F-E89D05C40FC6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03777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C7805A-26A0-454E-B91F-E89D05C40FC6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44132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C7805A-26A0-454E-B91F-E89D05C40FC6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41364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C7805A-26A0-454E-B91F-E89D05C40FC6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46493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C7805A-26A0-454E-B91F-E89D05C40FC6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8692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C7805A-26A0-454E-B91F-E89D05C40FC6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13100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C7805A-26A0-454E-B91F-E89D05C40FC6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92549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C7805A-26A0-454E-B91F-E89D05C40FC6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48218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C7805A-26A0-454E-B91F-E89D05C40FC6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20116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C7805A-26A0-454E-B91F-E89D05C40FC6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27437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00" b="0" i="0" u="none" strike="noStrike" baseline="0" dirty="0">
                <a:latin typeface="Myriad Pro"/>
              </a:rPr>
              <a:t> </a:t>
            </a:r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C7805A-26A0-454E-B91F-E89D05C40FC6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37327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C7805A-26A0-454E-B91F-E89D05C40FC6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67917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lang="en-US" sz="1200" b="0" dirty="0">
              <a:solidFill>
                <a:schemeClr val="tx1">
                  <a:lumMod val="75000"/>
                </a:schemeClr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C7805A-26A0-454E-B91F-E89D05C40FC6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79380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C7805A-26A0-454E-B91F-E89D05C40FC6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96381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C7805A-26A0-454E-B91F-E89D05C40FC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7601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57350" y="4464028"/>
            <a:ext cx="6858000" cy="1194650"/>
          </a:xfrm>
        </p:spPr>
        <p:txBody>
          <a:bodyPr wrap="none" anchor="t">
            <a:normAutofit/>
          </a:bodyPr>
          <a:lstStyle>
            <a:lvl1pPr algn="r">
              <a:defRPr sz="7200" b="0" spc="-225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100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57349" y="3829878"/>
            <a:ext cx="6858000" cy="618523"/>
          </a:xfrm>
        </p:spPr>
        <p:txBody>
          <a:bodyPr anchor="b">
            <a:normAutofit/>
          </a:bodyPr>
          <a:lstStyle>
            <a:lvl1pPr marL="0" indent="0" algn="r">
              <a:buNone/>
              <a:defRPr sz="24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0DE96-3451-4DC3-A377-3BA7FB08D1A8}" type="datetime1">
              <a:rPr lang="en-US" smtClean="0"/>
              <a:t>2/22/2025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CEC80-847A-4455-A1D3-D0DD4CDE455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5001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367161"/>
            <a:ext cx="7886700" cy="819355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29841" y="987426"/>
            <a:ext cx="7886700" cy="337973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5186516"/>
            <a:ext cx="7885509" cy="682472"/>
          </a:xfrm>
        </p:spPr>
        <p:txBody>
          <a:bodyPr/>
          <a:lstStyle>
            <a:lvl1pPr marL="0" indent="0">
              <a:buNone/>
              <a:defRPr sz="12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F80DD-1A26-47E6-ABF6-7531E39F9FA0}" type="datetime1">
              <a:rPr lang="en-US" smtClean="0"/>
              <a:t>2/22/2025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CEC80-847A-4455-A1D3-D0DD4CDE455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6798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/>
    </mc:Choice>
    <mc:Fallback xmlns="">
      <p:transition spd="slow"/>
    </mc:Fallback>
  </mc:AlternateContent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3534344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4489399"/>
            <a:ext cx="7885509" cy="1501826"/>
          </a:xfrm>
        </p:spPr>
        <p:txBody>
          <a:bodyPr anchor="ctr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F80DD-1A26-47E6-ABF6-7531E39F9FA0}" type="datetime1">
              <a:rPr lang="en-US" smtClean="0"/>
              <a:t>2/22/2025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CEC80-847A-4455-A1D3-D0DD4CDE455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6358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/>
    </mc:Choice>
    <mc:Fallback xmlns="">
      <p:transition spd="slow"/>
    </mc:Fallback>
  </mc:AlternateContent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365125"/>
            <a:ext cx="6977064" cy="2992904"/>
          </a:xfrm>
        </p:spPr>
        <p:txBody>
          <a:bodyPr anchor="ctr"/>
          <a:lstStyle>
            <a:lvl1pPr>
              <a:defRPr sz="33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365557"/>
            <a:ext cx="6564224" cy="54896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0" y="4501729"/>
            <a:ext cx="7884318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F80DD-1A26-47E6-ABF6-7531E39F9FA0}" type="datetime1">
              <a:rPr lang="en-US" smtClean="0"/>
              <a:t>2/22/2025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CEC80-847A-4455-A1D3-D0DD4CDE4556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33283" y="786824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6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828359" y="2743200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6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28076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/>
    </mc:Choice>
    <mc:Fallback xmlns="">
      <p:transition spd="slow"/>
    </mc:Fallback>
  </mc:AlternateContent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326968"/>
            <a:ext cx="7886700" cy="2511835"/>
          </a:xfrm>
        </p:spPr>
        <p:txBody>
          <a:bodyPr anchor="b">
            <a:normAutofit/>
          </a:bodyPr>
          <a:lstStyle>
            <a:lvl1pPr>
              <a:defRPr sz="40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4850581"/>
            <a:ext cx="7885509" cy="1140644"/>
          </a:xfrm>
        </p:spPr>
        <p:txBody>
          <a:bodyPr anchor="t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F80DD-1A26-47E6-ABF6-7531E39F9FA0}" type="datetime1">
              <a:rPr lang="en-US" smtClean="0"/>
              <a:t>2/22/2025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CEC80-847A-4455-A1D3-D0DD4CDE455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0541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/>
    </mc:Choice>
    <mc:Fallback xmlns="">
      <p:transition spd="slow"/>
    </mc:Fallback>
  </mc:AlternateContent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002961" y="1885950"/>
            <a:ext cx="2210150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017598" y="2571750"/>
            <a:ext cx="21955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40996" y="1885950"/>
            <a:ext cx="220218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18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433081" y="2571750"/>
            <a:ext cx="2210096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71777" y="1885950"/>
            <a:ext cx="2199085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18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871777" y="2571750"/>
            <a:ext cx="2199085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F80DD-1A26-47E6-ABF6-7531E39F9FA0}" type="datetime1">
              <a:rPr lang="en-US" smtClean="0"/>
              <a:t>2/22/2025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CEC80-847A-4455-A1D3-D0DD4CDE455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2760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/>
    </mc:Choice>
    <mc:Fallback xmlns="">
      <p:transition spd="slow"/>
    </mc:Fallback>
  </mc:AlternateContent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99064" y="4297503"/>
            <a:ext cx="2205038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99064" y="2256354"/>
            <a:ext cx="220503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99064" y="4873766"/>
            <a:ext cx="2205038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26748" y="4297503"/>
            <a:ext cx="2197894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426747" y="2256354"/>
            <a:ext cx="2197894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425733" y="4873765"/>
            <a:ext cx="2200805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53242" y="4297503"/>
            <a:ext cx="2199085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853241" y="2256354"/>
            <a:ext cx="219908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853148" y="4873763"/>
            <a:ext cx="2201998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F80DD-1A26-47E6-ABF6-7531E39F9FA0}" type="datetime1">
              <a:rPr lang="en-US" smtClean="0"/>
              <a:t>2/22/2025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CEC80-847A-4455-A1D3-D0DD4CDE455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2568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/>
    </mc:Choice>
    <mc:Fallback xmlns="">
      <p:transition spd="slow"/>
    </mc:Fallback>
  </mc:AlternateContent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A96D2-F8BF-4CE5-959B-12CD08FAB3B2}" type="datetime1">
              <a:rPr lang="en-US" smtClean="0"/>
              <a:t>2/22/2025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CEC80-847A-4455-A1D3-D0DD4CDE455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2568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/>
    </mc:Choice>
    <mc:Fallback xmlns="">
      <p:transition spd="slow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3DF7F-1772-4BCE-98EE-C991DF066238}" type="datetime1">
              <a:rPr lang="en-US" smtClean="0"/>
              <a:t>2/22/2025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CEC80-847A-4455-A1D3-D0DD4CDE455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3634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CC181-51F2-4951-983B-6F7CACC50B1D}" type="datetime1">
              <a:rPr lang="en-US" smtClean="0"/>
              <a:t>2/22/2025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CEC80-847A-4455-A1D3-D0DD4CDE455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6635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640899" y="4464028"/>
            <a:ext cx="6858000" cy="1194650"/>
          </a:xfrm>
        </p:spPr>
        <p:txBody>
          <a:bodyPr wrap="none" anchor="t">
            <a:normAutofit/>
          </a:bodyPr>
          <a:lstStyle>
            <a:lvl1pPr algn="l">
              <a:defRPr sz="7200" b="0" spc="-225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640899" y="3829878"/>
            <a:ext cx="6858000" cy="617822"/>
          </a:xfrm>
        </p:spPr>
        <p:txBody>
          <a:bodyPr anchor="b">
            <a:normAutofit/>
          </a:bodyPr>
          <a:lstStyle>
            <a:lvl1pPr marL="0" indent="0" algn="l">
              <a:buNone/>
              <a:defRPr sz="24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FD19C-8AF4-4D58-AC4B-8E5B1F28C35E}" type="datetime1">
              <a:rPr lang="en-US" smtClean="0"/>
              <a:t>2/22/2025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CEC80-847A-4455-A1D3-D0DD4CDE455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017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0000" y="1825625"/>
            <a:ext cx="3768912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39880" y="1825625"/>
            <a:ext cx="377547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04FFD-4EC6-49C3-BE16-F2677391FCD2}" type="datetime1">
              <a:rPr lang="en-US" smtClean="0"/>
              <a:t>2/22/2025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CEC80-847A-4455-A1D3-D0DD4CDE455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4379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000" y="1681163"/>
            <a:ext cx="3768912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000" y="2505075"/>
            <a:ext cx="3768912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39880" y="1681163"/>
            <a:ext cx="3776661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39880" y="2505075"/>
            <a:ext cx="377666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5E966-4C88-4822-B525-F75FC4899029}" type="datetime1">
              <a:rPr lang="en-US" smtClean="0"/>
              <a:t>2/22/2025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CEC80-847A-4455-A1D3-D0DD4CDE455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9881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9E3A4-FA2E-4642-93B8-2C7BB85A4C3D}" type="datetime1">
              <a:rPr lang="en-US" smtClean="0"/>
              <a:t>2/22/2025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CEC80-847A-4455-A1D3-D0DD4CDE455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2109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ECB10-40F9-4F4B-9452-6D9060B1682A}" type="datetime1">
              <a:rPr lang="en-US" smtClean="0"/>
              <a:t>2/22/2025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CEC80-847A-4455-A1D3-D0DD4CDE455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2513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00" y="2057400"/>
            <a:ext cx="2739019" cy="3811588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F3F14-2D8F-4890-A64C-72A0B82D2AE2}" type="datetime1">
              <a:rPr lang="en-US" smtClean="0"/>
              <a:t>2/22/2025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CEC80-847A-4455-A1D3-D0DD4CDE455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466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00" y="2057400"/>
            <a:ext cx="2739019" cy="3811588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FF901-5048-4F07-9B7F-7AF9A63B434B}" type="datetime1">
              <a:rPr lang="en-US" smtClean="0"/>
              <a:t>2/22/2025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CEC80-847A-4455-A1D3-D0DD4CDE455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3355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000" y="1825625"/>
            <a:ext cx="767535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AD8F80DD-1A26-47E6-ABF6-7531E39F9FA0}" type="datetime1">
              <a:rPr lang="en-US" smtClean="0"/>
              <a:t>2/22/2025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E0ACEC80-847A-4455-A1D3-D0DD4CDE455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23932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55" r:id="rId1"/>
    <p:sldLayoutId id="2147483956" r:id="rId2"/>
    <p:sldLayoutId id="2147483957" r:id="rId3"/>
    <p:sldLayoutId id="2147483958" r:id="rId4"/>
    <p:sldLayoutId id="2147483959" r:id="rId5"/>
    <p:sldLayoutId id="2147483960" r:id="rId6"/>
    <p:sldLayoutId id="2147483961" r:id="rId7"/>
    <p:sldLayoutId id="2147483962" r:id="rId8"/>
    <p:sldLayoutId id="2147483963" r:id="rId9"/>
    <p:sldLayoutId id="2147483964" r:id="rId10"/>
    <p:sldLayoutId id="2147483965" r:id="rId11"/>
    <p:sldLayoutId id="2147483966" r:id="rId12"/>
    <p:sldLayoutId id="2147483967" r:id="rId13"/>
    <p:sldLayoutId id="2147483968" r:id="rId14"/>
    <p:sldLayoutId id="2147483969" r:id="rId15"/>
    <p:sldLayoutId id="2147483970" r:id="rId16"/>
    <p:sldLayoutId id="2147483971" r:id="rId17"/>
  </p:sldLayoutIdLst>
  <mc:AlternateContent xmlns:mc="http://schemas.openxmlformats.org/markup-compatibility/2006" xmlns:p14="http://schemas.microsoft.com/office/powerpoint/2010/main">
    <mc:Choice Requires="p14">
      <p:transition spd="slow" p14:dur="5250"/>
    </mc:Choice>
    <mc:Fallback xmlns="">
      <p:transition spd="slow"/>
    </mc:Fallback>
  </mc:AlternateConten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4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hyperlink" Target="https://commons.wikimedia.org/wiki/File:CHP_Door_Insignia.png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hyperlink" Target="https://commons.wikimedia.org/wiki/File:CHP_Door_Insignia.png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commons.wikimedia.org/wiki/File:CHP_Door_Insignia.png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129100" y="5012194"/>
            <a:ext cx="7086600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Aptos Black" panose="020B0004020202020204" pitchFamily="34" charset="0"/>
              </a:rPr>
              <a:t>Sergeant George Smith</a:t>
            </a:r>
          </a:p>
          <a:p>
            <a:pPr algn="ctr"/>
            <a:r>
              <a:rPr lang="en-US" sz="3600" dirty="0">
                <a:latin typeface="Aptos Black" panose="020B0004020202020204" pitchFamily="34" charset="0"/>
              </a:rPr>
              <a:t>California Highway Patrol</a:t>
            </a:r>
          </a:p>
          <a:p>
            <a:pPr algn="ctr"/>
            <a:endParaRPr lang="en-US" sz="1400" dirty="0">
              <a:latin typeface="Aptos Black" panose="020B00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1AB7BC6-9707-45FF-B2C0-A2838DBC8F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251" y="4724400"/>
            <a:ext cx="2028532" cy="19812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A08CCB5-ADB9-49FE-9CB5-0ED2D80443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48383"/>
            <a:ext cx="9143999" cy="4772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847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/>
    </mc:Choice>
    <mc:Fallback xmlns=""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DF5C0A5-D394-4C9F-91BF-6F6FB9C0099C}"/>
              </a:ext>
            </a:extLst>
          </p:cNvPr>
          <p:cNvSpPr txBox="1"/>
          <p:nvPr/>
        </p:nvSpPr>
        <p:spPr>
          <a:xfrm>
            <a:off x="381000" y="330820"/>
            <a:ext cx="8610600" cy="16503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</a:pPr>
            <a:r>
              <a:rPr lang="en-US" altLang="en-US" sz="4400" b="1" u="sng" dirty="0">
                <a:latin typeface="Aptos Black" panose="020B0004020202020204" pitchFamily="34" charset="0"/>
                <a:ea typeface="+mj-ea"/>
                <a:cs typeface="+mj-cs"/>
              </a:rPr>
              <a:t>CHP Investigative Resources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5C801DA-03C7-46DB-B2B0-71FF49148859}"/>
              </a:ext>
            </a:extLst>
          </p:cNvPr>
          <p:cNvSpPr txBox="1"/>
          <p:nvPr/>
        </p:nvSpPr>
        <p:spPr>
          <a:xfrm>
            <a:off x="685800" y="1828800"/>
            <a:ext cx="7620000" cy="4343400"/>
          </a:xfrm>
          <a:prstGeom prst="rect">
            <a:avLst/>
          </a:prstGeom>
        </p:spPr>
        <p:txBody>
          <a:bodyPr vert="horz" lIns="91440" tIns="45720" rIns="91440" bIns="45720" numCol="2" rtlCol="0" anchor="ctr">
            <a:normAutofit/>
          </a:bodyPr>
          <a:lstStyle/>
          <a:p>
            <a:pPr>
              <a:buClr>
                <a:srgbClr val="C00000"/>
              </a:buClr>
              <a:defRPr/>
            </a:pPr>
            <a:endParaRPr lang="en-US" b="1" dirty="0">
              <a:latin typeface="Aptos Black" panose="020B0004020202020204" pitchFamily="34" charset="0"/>
            </a:endParaRPr>
          </a:p>
          <a:p>
            <a:pPr marL="342900" indent="-342900">
              <a:buClr>
                <a:srgbClr val="C00000"/>
              </a:buClr>
              <a:buBlip>
                <a:blip r:embed="rId3"/>
              </a:buBlip>
              <a:defRPr/>
            </a:pPr>
            <a:r>
              <a:rPr lang="en-US" b="1" dirty="0">
                <a:latin typeface="Aptos Black" panose="020B0004020202020204" pitchFamily="34" charset="0"/>
              </a:rPr>
              <a:t>Statewide Coordination</a:t>
            </a:r>
          </a:p>
          <a:p>
            <a:pPr marL="342900" indent="-342900">
              <a:buClr>
                <a:srgbClr val="C00000"/>
              </a:buClr>
              <a:buBlip>
                <a:blip r:embed="rId3"/>
              </a:buBlip>
              <a:defRPr/>
            </a:pPr>
            <a:r>
              <a:rPr lang="en-US" b="1" dirty="0">
                <a:latin typeface="Aptos Black" panose="020B0004020202020204" pitchFamily="34" charset="0"/>
              </a:rPr>
              <a:t>Statewide Air Support</a:t>
            </a:r>
          </a:p>
          <a:p>
            <a:pPr marL="342900" indent="-342900">
              <a:buClr>
                <a:srgbClr val="C00000"/>
              </a:buClr>
              <a:buBlip>
                <a:blip r:embed="rId3"/>
              </a:buBlip>
              <a:defRPr/>
            </a:pPr>
            <a:r>
              <a:rPr lang="en-US" b="1" dirty="0">
                <a:latin typeface="Aptos Black" panose="020B0004020202020204" pitchFamily="34" charset="0"/>
              </a:rPr>
              <a:t>Case Support Unit</a:t>
            </a:r>
          </a:p>
          <a:p>
            <a:pPr marL="342900" indent="-342900">
              <a:buClr>
                <a:srgbClr val="C00000"/>
              </a:buClr>
              <a:buBlip>
                <a:blip r:embed="rId3"/>
              </a:buBlip>
              <a:defRPr/>
            </a:pPr>
            <a:r>
              <a:rPr lang="en-US" b="1" dirty="0">
                <a:latin typeface="Aptos Black" panose="020B0004020202020204" pitchFamily="34" charset="0"/>
              </a:rPr>
              <a:t>Statewide LPR (FLOCK)</a:t>
            </a:r>
          </a:p>
          <a:p>
            <a:pPr marL="342900" indent="-342900">
              <a:buClr>
                <a:srgbClr val="C00000"/>
              </a:buClr>
              <a:buBlip>
                <a:blip r:embed="rId3"/>
              </a:buBlip>
              <a:defRPr/>
            </a:pPr>
            <a:r>
              <a:rPr lang="en-US" b="1" dirty="0">
                <a:latin typeface="Aptos Black" panose="020B0004020202020204" pitchFamily="34" charset="0"/>
              </a:rPr>
              <a:t>Everbridge Notification System</a:t>
            </a:r>
          </a:p>
          <a:p>
            <a:pPr marL="342900" indent="-342900">
              <a:buClr>
                <a:srgbClr val="C00000"/>
              </a:buClr>
              <a:buBlip>
                <a:blip r:embed="rId3"/>
              </a:buBlip>
              <a:defRPr/>
            </a:pPr>
            <a:r>
              <a:rPr lang="en-US" b="1" dirty="0">
                <a:latin typeface="Aptos Black" panose="020B0004020202020204" pitchFamily="34" charset="0"/>
              </a:rPr>
              <a:t>Wireless Emergency Alert (WEA)</a:t>
            </a:r>
          </a:p>
          <a:p>
            <a:pPr marL="342900" indent="-342900">
              <a:buClr>
                <a:srgbClr val="C00000"/>
              </a:buClr>
              <a:buBlip>
                <a:blip r:embed="rId3"/>
              </a:buBlip>
              <a:defRPr/>
            </a:pPr>
            <a:r>
              <a:rPr lang="en-US" b="1" dirty="0">
                <a:latin typeface="Aptos Black" panose="020B0004020202020204" pitchFamily="34" charset="0"/>
              </a:rPr>
              <a:t>Emergency Alert System (EAS)</a:t>
            </a:r>
          </a:p>
          <a:p>
            <a:pPr marL="342900" indent="-342900">
              <a:buClr>
                <a:srgbClr val="C00000"/>
              </a:buClr>
              <a:buBlip>
                <a:blip r:embed="rId3"/>
              </a:buBlip>
              <a:defRPr/>
            </a:pPr>
            <a:r>
              <a:rPr lang="en-US" b="1" dirty="0">
                <a:latin typeface="Aptos Black" panose="020B0004020202020204" pitchFamily="34" charset="0"/>
              </a:rPr>
              <a:t>BOLOS</a:t>
            </a:r>
          </a:p>
          <a:p>
            <a:pPr marL="342900" indent="-342900">
              <a:buClr>
                <a:srgbClr val="C00000"/>
              </a:buClr>
              <a:buBlip>
                <a:blip r:embed="rId3"/>
              </a:buBlip>
              <a:defRPr/>
            </a:pPr>
            <a:r>
              <a:rPr lang="en-US" b="1" dirty="0">
                <a:latin typeface="Aptos Black" panose="020B0004020202020204" pitchFamily="34" charset="0"/>
              </a:rPr>
              <a:t>Alert Flyers on X, Facebook and Instagram</a:t>
            </a:r>
          </a:p>
          <a:p>
            <a:pPr marL="342900" indent="-342900">
              <a:buClr>
                <a:srgbClr val="C00000"/>
              </a:buClr>
              <a:buBlip>
                <a:blip r:embed="rId3"/>
              </a:buBlip>
              <a:defRPr/>
            </a:pPr>
            <a:r>
              <a:rPr lang="en-US" b="1" dirty="0">
                <a:latin typeface="Aptos Black" panose="020B0004020202020204" pitchFamily="34" charset="0"/>
              </a:rPr>
              <a:t>Additional Investigative Support</a:t>
            </a:r>
          </a:p>
          <a:p>
            <a:pPr marL="342900" indent="-342900">
              <a:buClr>
                <a:srgbClr val="C00000"/>
              </a:buClr>
              <a:buBlip>
                <a:blip r:embed="rId3"/>
              </a:buBlip>
              <a:defRPr/>
            </a:pPr>
            <a:r>
              <a:rPr lang="en-US" b="1" dirty="0">
                <a:latin typeface="Aptos Black" panose="020B0004020202020204" pitchFamily="34" charset="0"/>
              </a:rPr>
              <a:t>Cell Phone Tracking</a:t>
            </a:r>
          </a:p>
          <a:p>
            <a:pPr marL="342900" indent="-342900">
              <a:buClr>
                <a:srgbClr val="C00000"/>
              </a:buClr>
              <a:buBlip>
                <a:blip r:embed="rId3"/>
              </a:buBlip>
              <a:defRPr/>
            </a:pPr>
            <a:endParaRPr lang="en-US" sz="2200" b="1" dirty="0">
              <a:latin typeface="Aptos Black" panose="020B0004020202020204" pitchFamily="34" charset="0"/>
            </a:endParaRPr>
          </a:p>
          <a:p>
            <a:pPr marL="342900" indent="-342900">
              <a:buClr>
                <a:srgbClr val="C00000"/>
              </a:buClr>
              <a:buBlip>
                <a:blip r:embed="rId3"/>
              </a:buBlip>
              <a:defRPr/>
            </a:pPr>
            <a:endParaRPr lang="en-US" sz="2200" b="1" dirty="0">
              <a:latin typeface="Aptos Black" panose="020B0004020202020204" pitchFamily="34" charset="0"/>
            </a:endParaRPr>
          </a:p>
          <a:p>
            <a:pPr>
              <a:buClr>
                <a:srgbClr val="C00000"/>
              </a:buClr>
              <a:defRPr/>
            </a:pPr>
            <a:r>
              <a:rPr lang="en-US" sz="2800" b="1" dirty="0">
                <a:latin typeface="Aptos Black" panose="020B0004020202020204" pitchFamily="34" charset="0"/>
              </a:rPr>
              <a:t>	</a:t>
            </a:r>
          </a:p>
          <a:p>
            <a:pPr marL="342900" indent="-342900">
              <a:buClr>
                <a:srgbClr val="C00000"/>
              </a:buClr>
              <a:buBlip>
                <a:blip r:embed="rId3">
                  <a:extLst>
                    <a:ext uri="{837473B0-CC2E-450A-ABE3-18F120FF3D39}">
                      <a1611:picAttrSrcUrl xmlns:a1611="http://schemas.microsoft.com/office/drawing/2016/11/main" r:id="rId4"/>
                    </a:ext>
                  </a:extLst>
                </a:blip>
              </a:buBlip>
              <a:defRPr/>
            </a:pPr>
            <a:endParaRPr lang="en-US" sz="2400" b="1" dirty="0">
              <a:latin typeface="Aptos Black" panose="020B0004020202020204" pitchFamily="34" charset="0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</a:pPr>
            <a:endParaRPr lang="en-US" altLang="en-US" sz="2400" b="1" dirty="0">
              <a:latin typeface="Arial Black" panose="020B0A04020102020204" pitchFamily="34" charset="0"/>
              <a:ea typeface="+mj-ea"/>
              <a:cs typeface="+mj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E4ED887-27FF-647D-A607-54165E1108D2}"/>
              </a:ext>
            </a:extLst>
          </p:cNvPr>
          <p:cNvSpPr txBox="1"/>
          <p:nvPr/>
        </p:nvSpPr>
        <p:spPr>
          <a:xfrm>
            <a:off x="4114800" y="2974312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7BB71B7-8EC0-0127-5B65-464B8A94537B}"/>
              </a:ext>
            </a:extLst>
          </p:cNvPr>
          <p:cNvSpPr txBox="1"/>
          <p:nvPr/>
        </p:nvSpPr>
        <p:spPr>
          <a:xfrm>
            <a:off x="4114800" y="2974312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99FC638-025B-98AD-1B16-36D7D18E29E4}"/>
              </a:ext>
            </a:extLst>
          </p:cNvPr>
          <p:cNvSpPr txBox="1"/>
          <p:nvPr/>
        </p:nvSpPr>
        <p:spPr>
          <a:xfrm>
            <a:off x="6781800" y="4267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BEA2058-676F-7C08-EFE8-94E40970FDEC}"/>
              </a:ext>
            </a:extLst>
          </p:cNvPr>
          <p:cNvSpPr txBox="1"/>
          <p:nvPr/>
        </p:nvSpPr>
        <p:spPr>
          <a:xfrm>
            <a:off x="4114800" y="2974312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13F2D9E-6024-8B6D-D5EA-74A42DB6871B}"/>
              </a:ext>
            </a:extLst>
          </p:cNvPr>
          <p:cNvSpPr txBox="1"/>
          <p:nvPr/>
        </p:nvSpPr>
        <p:spPr>
          <a:xfrm>
            <a:off x="4114800" y="2974312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0AE0276-3BB0-89F1-43D1-799F1D4D1DDE}"/>
              </a:ext>
            </a:extLst>
          </p:cNvPr>
          <p:cNvSpPr txBox="1"/>
          <p:nvPr/>
        </p:nvSpPr>
        <p:spPr>
          <a:xfrm>
            <a:off x="4147457" y="2974312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57609A21-428A-E368-2545-604346A173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3652" y="2164754"/>
            <a:ext cx="2802115" cy="3447915"/>
          </a:xfrm>
          <a:prstGeom prst="rect">
            <a:avLst/>
          </a:prstGeom>
        </p:spPr>
      </p:pic>
      <p:sp>
        <p:nvSpPr>
          <p:cNvPr id="27" name="Flowchart: Extract 26">
            <a:extLst>
              <a:ext uri="{FF2B5EF4-FFF2-40B4-BE49-F238E27FC236}">
                <a16:creationId xmlns:a16="http://schemas.microsoft.com/office/drawing/2014/main" id="{D6AA7027-434A-FD5B-C828-687810B26BE0}"/>
              </a:ext>
            </a:extLst>
          </p:cNvPr>
          <p:cNvSpPr/>
          <p:nvPr/>
        </p:nvSpPr>
        <p:spPr>
          <a:xfrm rot="12299583">
            <a:off x="6412713" y="3505237"/>
            <a:ext cx="993363" cy="1679449"/>
          </a:xfrm>
          <a:prstGeom prst="flowChartExtra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E5BBBBD6-3785-4240-ECF2-1A915852AB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98086" y="2342452"/>
            <a:ext cx="2293514" cy="146754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620522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/>
    </mc:Choice>
    <mc:Fallback xmlns=""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4A808E3-E0BD-30E2-6165-F9160FDA9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CEC80-847A-4455-A1D3-D0DD4CDE4556}" type="slidenum">
              <a:rPr lang="en-US" smtClean="0"/>
              <a:t>11</a:t>
            </a:fld>
            <a:endParaRPr lang="en-US" dirty="0"/>
          </a:p>
        </p:txBody>
      </p:sp>
      <p:pic>
        <p:nvPicPr>
          <p:cNvPr id="4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17CB298B-F289-A88B-9945-DC3F572884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36524"/>
            <a:ext cx="8763000" cy="6584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422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/>
    </mc:Choice>
    <mc:Fallback xmlns=""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A49E687-13BC-4785-A833-FC112DF9A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CEC80-847A-4455-A1D3-D0DD4CDE4556}" type="slidenum">
              <a:rPr lang="en-US" smtClean="0"/>
              <a:t>12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2B1A5FB-740A-4860-B856-1EBB3EF57A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46" t="6602" r="3654"/>
          <a:stretch/>
        </p:blipFill>
        <p:spPr>
          <a:xfrm>
            <a:off x="990600" y="2133600"/>
            <a:ext cx="7305675" cy="210480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69E9106F-FB06-46B2-A44A-C9DC0FD49B61}"/>
              </a:ext>
            </a:extLst>
          </p:cNvPr>
          <p:cNvSpPr/>
          <p:nvPr/>
        </p:nvSpPr>
        <p:spPr>
          <a:xfrm>
            <a:off x="4038600" y="3352800"/>
            <a:ext cx="3733800" cy="8856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3071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7A02FC8-99A9-06D4-6858-AB15395EC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CEC80-847A-4455-A1D3-D0DD4CDE4556}" type="slidenum">
              <a:rPr lang="en-US" smtClean="0"/>
              <a:t>13</a:t>
            </a:fld>
            <a:endParaRPr lang="en-US" dirty="0"/>
          </a:p>
        </p:txBody>
      </p:sp>
      <p:pic>
        <p:nvPicPr>
          <p:cNvPr id="4" name="Picture 3" descr="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28A84A00-8059-DB52-1463-B061E3F9F3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707" y="0"/>
            <a:ext cx="45905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506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/>
    </mc:Choice>
    <mc:Fallback xmlns="">
      <p:transition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A8B6DA1-115D-B958-6F11-508BF832A1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CEC80-847A-4455-A1D3-D0DD4CDE4556}" type="slidenum">
              <a:rPr lang="en-US" smtClean="0"/>
              <a:t>14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3C832A8-A666-689A-EA2D-92C5F1245C50}"/>
              </a:ext>
            </a:extLst>
          </p:cNvPr>
          <p:cNvSpPr txBox="1"/>
          <p:nvPr/>
        </p:nvSpPr>
        <p:spPr>
          <a:xfrm rot="16200000">
            <a:off x="-1911500" y="2828835"/>
            <a:ext cx="609012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/>
              <a:t>SOCIAL MEDIA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6E25591-B8D3-1ABF-A915-4FE63F5D53C0}"/>
              </a:ext>
            </a:extLst>
          </p:cNvPr>
          <p:cNvSpPr txBox="1"/>
          <p:nvPr/>
        </p:nvSpPr>
        <p:spPr>
          <a:xfrm>
            <a:off x="7849368" y="914400"/>
            <a:ext cx="3802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C13CF47-20C2-8ABC-D1C1-ACCEF7F9F811}"/>
              </a:ext>
            </a:extLst>
          </p:cNvPr>
          <p:cNvSpPr txBox="1"/>
          <p:nvPr/>
        </p:nvSpPr>
        <p:spPr>
          <a:xfrm>
            <a:off x="7234221" y="1600200"/>
            <a:ext cx="17215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FACEBOOK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D4AE2B1-460A-7CA3-26F1-0A706658BD12}"/>
              </a:ext>
            </a:extLst>
          </p:cNvPr>
          <p:cNvSpPr txBox="1"/>
          <p:nvPr/>
        </p:nvSpPr>
        <p:spPr>
          <a:xfrm>
            <a:off x="7213467" y="2362200"/>
            <a:ext cx="18883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INSTAGRAM</a:t>
            </a:r>
          </a:p>
        </p:txBody>
      </p:sp>
      <p:pic>
        <p:nvPicPr>
          <p:cNvPr id="11" name="Picture 10" descr="Text&#10;&#10;Description automatically generated">
            <a:extLst>
              <a:ext uri="{FF2B5EF4-FFF2-40B4-BE49-F238E27FC236}">
                <a16:creationId xmlns:a16="http://schemas.microsoft.com/office/drawing/2014/main" id="{F83C3250-B17A-66D9-B24D-9EE87A5CE1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5339" y="0"/>
            <a:ext cx="53133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177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3B81B9C-BB8A-4C16-B164-F08EB53D6E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71956">
            <a:off x="580894" y="3177832"/>
            <a:ext cx="2345915" cy="30358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84FBBC1-3479-4B4D-9927-E4210D9EE1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3757" y="3419669"/>
            <a:ext cx="6160243" cy="230524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9600" y="539426"/>
            <a:ext cx="81534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4400" b="1" dirty="0">
                <a:latin typeface="Arial Black" panose="020B0A04020102020204" pitchFamily="34" charset="0"/>
              </a:rPr>
              <a:t>What </a:t>
            </a:r>
            <a:r>
              <a:rPr lang="en-US" altLang="en-US" sz="4400" b="1" dirty="0">
                <a:latin typeface="Aptos Black" panose="020B0004020202020204" pitchFamily="34" charset="0"/>
              </a:rPr>
              <a:t>can</a:t>
            </a:r>
            <a:r>
              <a:rPr lang="en-US" altLang="en-US" sz="4400" b="1" dirty="0">
                <a:latin typeface="Arial Black" panose="020B0A04020102020204" pitchFamily="34" charset="0"/>
              </a:rPr>
              <a:t> happen when millions of eyes get the information?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CEC80-847A-4455-A1D3-D0DD4CDE4556}" type="slidenum">
              <a:rPr lang="en-US" smtClean="0"/>
              <a:t>15</a:t>
            </a:fld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815AEAB-201B-49A7-8127-2F0E183632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1221" y="1752675"/>
            <a:ext cx="8260796" cy="2987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051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49562BA-516A-4098-A1F0-81F81261D8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CEC80-847A-4455-A1D3-D0DD4CDE4556}" type="slidenum">
              <a:rPr lang="en-US" smtClean="0"/>
              <a:t>16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0D50459-1749-42A5-B3AD-3BBA7FA9E7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2598" b="25402"/>
          <a:stretch/>
        </p:blipFill>
        <p:spPr>
          <a:xfrm>
            <a:off x="152401" y="2093368"/>
            <a:ext cx="4343400" cy="7619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A13E444-03C5-486C-8CD5-99E27CECA92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5" t="33792" r="4545" b="33038"/>
          <a:stretch/>
        </p:blipFill>
        <p:spPr>
          <a:xfrm>
            <a:off x="4724400" y="2105937"/>
            <a:ext cx="4343400" cy="7494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1A89251-1B43-3461-4740-60F928EA50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419" y="4000500"/>
            <a:ext cx="4381500" cy="952500"/>
          </a:xfrm>
          <a:prstGeom prst="rect">
            <a:avLst/>
          </a:prstGeom>
        </p:spPr>
      </p:pic>
      <p:pic>
        <p:nvPicPr>
          <p:cNvPr id="3075" name="Picture 1" descr="Graphical user interface, logo, website&#10;&#10;Description automatically generated">
            <a:extLst>
              <a:ext uri="{FF2B5EF4-FFF2-40B4-BE49-F238E27FC236}">
                <a16:creationId xmlns:a16="http://schemas.microsoft.com/office/drawing/2014/main" id="{D9C3AAAA-564C-FBDD-2BDD-A184CF544D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8030" y="4000499"/>
            <a:ext cx="4369770" cy="952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49BD32A-C892-2694-D1E9-118DAD2D5E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98030" y="2957580"/>
            <a:ext cx="4389501" cy="95829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B4B906D-6E85-F676-ACF0-453F0818354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0676" y="2961445"/>
            <a:ext cx="4377105" cy="95442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B1DB905-C3E0-6E32-D9D2-14C1E8329561}"/>
              </a:ext>
            </a:extLst>
          </p:cNvPr>
          <p:cNvSpPr txBox="1"/>
          <p:nvPr/>
        </p:nvSpPr>
        <p:spPr>
          <a:xfrm>
            <a:off x="1066800" y="685800"/>
            <a:ext cx="701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u="sng" dirty="0">
                <a:latin typeface="Aptos Black" panose="020B0004020202020204" pitchFamily="34" charset="0"/>
              </a:rPr>
              <a:t>Additional</a:t>
            </a:r>
            <a:r>
              <a:rPr lang="en-US" sz="3600" b="1" u="sng" dirty="0">
                <a:latin typeface="Arial Black" panose="020B0A04020102020204" pitchFamily="34" charset="0"/>
              </a:rPr>
              <a:t> Alerts</a:t>
            </a:r>
          </a:p>
        </p:txBody>
      </p:sp>
    </p:spTree>
    <p:extLst>
      <p:ext uri="{BB962C8B-B14F-4D97-AF65-F5344CB8AC3E}">
        <p14:creationId xmlns:p14="http://schemas.microsoft.com/office/powerpoint/2010/main" val="2486418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/>
    </mc:Choice>
    <mc:Fallback xmlns="">
      <p:transition spd="slow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2" name="Rectangle 8"/>
          <p:cNvSpPr>
            <a:spLocks noChangeArrowheads="1"/>
          </p:cNvSpPr>
          <p:nvPr/>
        </p:nvSpPr>
        <p:spPr bwMode="auto">
          <a:xfrm>
            <a:off x="3276600" y="533400"/>
            <a:ext cx="32369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schemeClr val="tx1"/>
                </a:solidFill>
              </a:rPr>
              <a:t> 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CEC80-847A-4455-A1D3-D0DD4CDE4556}" type="slidenum">
              <a:rPr lang="en-US" smtClean="0">
                <a:solidFill>
                  <a:schemeClr val="tx1"/>
                </a:solidFill>
              </a:rPr>
              <a:t>17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00200" y="3429000"/>
            <a:ext cx="59436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>
                <a:latin typeface="Arial Black" panose="020B0A04020102020204" pitchFamily="34" charset="0"/>
              </a:rPr>
              <a:t>Contact information and additional resources:</a:t>
            </a:r>
          </a:p>
          <a:p>
            <a:pPr algn="ctr"/>
            <a:r>
              <a:rPr lang="en-US" sz="2800" b="1" dirty="0">
                <a:latin typeface="Arial Black" panose="020B0A04020102020204" pitchFamily="34" charset="0"/>
              </a:rPr>
              <a:t>CHP ENTAC – </a:t>
            </a:r>
          </a:p>
          <a:p>
            <a:pPr algn="ctr"/>
            <a:r>
              <a:rPr lang="en-US" sz="2800" b="1" dirty="0">
                <a:latin typeface="Arial Black" panose="020B0A04020102020204" pitchFamily="34" charset="0"/>
              </a:rPr>
              <a:t>ENTAC@CHP.CA.GOV</a:t>
            </a:r>
          </a:p>
          <a:p>
            <a:pPr algn="ctr"/>
            <a:endParaRPr lang="en-US" sz="2800" b="1" dirty="0">
              <a:latin typeface="Arial Black" panose="020B0A040201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AC41216-FE90-EC6D-9072-7E4E38FCBFA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3988" y="762000"/>
            <a:ext cx="2556023" cy="2496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210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/>
    </mc:Choice>
    <mc:Fallback xmlns=""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32564" y="2971800"/>
            <a:ext cx="54864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1200"/>
              </a:spcBef>
              <a:buClr>
                <a:srgbClr val="C00000"/>
              </a:buClr>
              <a:buBlip>
                <a:blip r:embed="rId3">
                  <a:extLst>
                    <a:ext uri="{837473B0-CC2E-450A-ABE3-18F120FF3D39}">
                      <a1611:picAttrSrcUrl xmlns:a1611="http://schemas.microsoft.com/office/drawing/2016/11/main" r:id="rId4"/>
                    </a:ext>
                  </a:extLst>
                </a:blip>
              </a:buBlip>
              <a:defRPr/>
            </a:pPr>
            <a:r>
              <a:rPr lang="en-US" sz="2800" b="1" dirty="0">
                <a:latin typeface="Aptos Black" panose="020B0004020202020204" pitchFamily="34" charset="0"/>
              </a:rPr>
              <a:t>Formed in 2002 </a:t>
            </a:r>
          </a:p>
          <a:p>
            <a:pPr marL="342900" indent="-342900">
              <a:buClr>
                <a:srgbClr val="C00000"/>
              </a:buClr>
              <a:buBlip>
                <a:blip r:embed="rId3">
                  <a:extLst>
                    <a:ext uri="{837473B0-CC2E-450A-ABE3-18F120FF3D39}">
                      <a1611:picAttrSrcUrl xmlns:a1611="http://schemas.microsoft.com/office/drawing/2016/11/main" r:id="rId4"/>
                    </a:ext>
                  </a:extLst>
                </a:blip>
              </a:buBlip>
              <a:defRPr/>
            </a:pPr>
            <a:r>
              <a:rPr lang="en-US" sz="2800" b="1" dirty="0">
                <a:latin typeface="Aptos Black" panose="020B0004020202020204" pitchFamily="34" charset="0"/>
              </a:rPr>
              <a:t>Statewide Coordinator for Missing Person Alerts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 Black" panose="020B0004020202020204" pitchFamily="34" charset="0"/>
            </a:endParaRPr>
          </a:p>
          <a:p>
            <a:pPr marL="342900" indent="-342900">
              <a:buClr>
                <a:srgbClr val="C00000"/>
              </a:buClr>
              <a:buBlip>
                <a:blip r:embed="rId3">
                  <a:extLst>
                    <a:ext uri="{837473B0-CC2E-450A-ABE3-18F120FF3D39}">
                      <a1611:picAttrSrcUrl xmlns:a1611="http://schemas.microsoft.com/office/drawing/2016/11/main" r:id="rId4"/>
                    </a:ext>
                  </a:extLst>
                </a:blip>
              </a:buBlip>
              <a:defRPr/>
            </a:pPr>
            <a:r>
              <a:rPr lang="en-US" sz="2800" b="1" dirty="0">
                <a:latin typeface="Aptos Black" panose="020B0004020202020204" pitchFamily="34" charset="0"/>
              </a:rPr>
              <a:t>Staffed 24 hours/day by uniformed CHP personnel</a:t>
            </a:r>
          </a:p>
          <a:p>
            <a:pPr marL="342900" indent="-342900">
              <a:buClr>
                <a:srgbClr val="C00000"/>
              </a:buClr>
              <a:buBlip>
                <a:blip r:embed="rId3">
                  <a:extLst>
                    <a:ext uri="{837473B0-CC2E-450A-ABE3-18F120FF3D39}">
                      <a1611:picAttrSrcUrl xmlns:a1611="http://schemas.microsoft.com/office/drawing/2016/11/main" r:id="rId4"/>
                    </a:ext>
                  </a:extLst>
                </a:blip>
              </a:buBlip>
              <a:defRPr/>
            </a:pPr>
            <a:r>
              <a:rPr lang="en-US" sz="2800" b="1" dirty="0">
                <a:latin typeface="Aptos Black" panose="020B0004020202020204" pitchFamily="34" charset="0"/>
              </a:rPr>
              <a:t>Located at CHP HQ in Sacramento, CA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97042" y="457200"/>
            <a:ext cx="82276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u="sng" dirty="0">
                <a:latin typeface="Aptos Black" panose="020B0004020202020204" pitchFamily="34" charset="0"/>
              </a:rPr>
              <a:t>California Highway Patrol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924800" y="6269071"/>
            <a:ext cx="762000" cy="365125"/>
          </a:xfrm>
        </p:spPr>
        <p:txBody>
          <a:bodyPr/>
          <a:lstStyle/>
          <a:p>
            <a:fld id="{E0ACEC80-847A-4455-A1D3-D0DD4CDE4556}" type="slidenum">
              <a:rPr lang="en-US" smtClean="0">
                <a:solidFill>
                  <a:schemeClr val="tx1"/>
                </a:solidFill>
              </a:rPr>
              <a:t>2</a:t>
            </a:fld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974" b="96406" l="2107" r="98637">
                        <a14:foregroundMark x1="16605" y1="46964" x2="32962" y2="47212"/>
                        <a14:foregroundMark x1="32962" y1="47212" x2="48451" y2="46964"/>
                        <a14:foregroundMark x1="48451" y1="46964" x2="84015" y2="49195"/>
                        <a14:foregroundMark x1="82156" y1="52664" x2="20818" y2="51425"/>
                        <a14:foregroundMark x1="20818" y1="51425" x2="35564" y2="50310"/>
                        <a14:foregroundMark x1="35564" y1="50310" x2="80669" y2="56382"/>
                        <a14:foregroundMark x1="80669" y1="46592" x2="32342" y2="48079"/>
                        <a14:foregroundMark x1="32342" y1="48079" x2="19950" y2="55143"/>
                        <a14:foregroundMark x1="19950" y1="55143" x2="26890" y2="44610"/>
                        <a14:foregroundMark x1="32590" y1="12515" x2="32590" y2="12515"/>
                        <a14:foregroundMark x1="40892" y1="8302" x2="27509" y2="14250"/>
                        <a14:foregroundMark x1="27509" y1="14250" x2="16357" y2="24783"/>
                        <a14:foregroundMark x1="16357" y1="24783" x2="8798" y2="37670"/>
                        <a14:foregroundMark x1="8798" y1="37670" x2="6444" y2="52292"/>
                        <a14:foregroundMark x1="6444" y1="52292" x2="16853" y2="79678"/>
                        <a14:foregroundMark x1="16853" y1="79678" x2="29616" y2="88600"/>
                        <a14:foregroundMark x1="29616" y1="88600" x2="58860" y2="95291"/>
                        <a14:foregroundMark x1="58860" y1="95291" x2="53036" y2="81784"/>
                        <a14:foregroundMark x1="53036" y1="81784" x2="82156" y2="74969"/>
                        <a14:foregroundMark x1="82156" y1="74969" x2="71375" y2="85750"/>
                        <a14:foregroundMark x1="71375" y1="85750" x2="92193" y2="60471"/>
                        <a14:foregroundMark x1="92193" y1="60471" x2="92937" y2="45229"/>
                        <a14:foregroundMark x1="92937" y1="45229" x2="88352" y2="31475"/>
                        <a14:foregroundMark x1="88352" y1="31475" x2="79554" y2="19207"/>
                        <a14:foregroundMark x1="79554" y1="19207" x2="65675" y2="11896"/>
                        <a14:foregroundMark x1="65675" y1="11896" x2="45105" y2="8302"/>
                        <a14:foregroundMark x1="20818" y1="11029" x2="8674" y2="28377"/>
                        <a14:foregroundMark x1="8674" y1="29864" x2="2974" y2="42751"/>
                        <a14:foregroundMark x1="39777" y1="4213" x2="39777" y2="4213"/>
                        <a14:foregroundMark x1="42751" y1="2974" x2="24287" y2="12144"/>
                        <a14:foregroundMark x1="25403" y1="20074" x2="14746" y2="29740"/>
                        <a14:foregroundMark x1="14746" y1="29740" x2="12515" y2="34820"/>
                        <a14:foregroundMark x1="11029" y1="40520" x2="11400" y2="63197"/>
                        <a14:foregroundMark x1="2230" y1="46964" x2="3346" y2="61586"/>
                        <a14:foregroundMark x1="3346" y1="61586" x2="4957" y2="63941"/>
                        <a14:foregroundMark x1="6444" y1="67782" x2="14870" y2="80669"/>
                        <a14:foregroundMark x1="14870" y1="80669" x2="25403" y2="88600"/>
                        <a14:foregroundMark x1="28748" y1="91945" x2="42751" y2="96530"/>
                        <a14:foregroundMark x1="42751" y1="96530" x2="71871" y2="92069"/>
                        <a14:foregroundMark x1="71871" y1="92069" x2="84263" y2="82404"/>
                        <a14:foregroundMark x1="84263" y1="82404" x2="91202" y2="70384"/>
                        <a14:foregroundMark x1="53408" y1="95043" x2="46964" y2="96530"/>
                        <a14:foregroundMark x1="96902" y1="60223" x2="98637" y2="44114"/>
                        <a14:foregroundMark x1="98637" y1="44114" x2="94300" y2="37051"/>
                        <a14:foregroundMark x1="57125" y1="84387" x2="43494" y2="78563"/>
                        <a14:foregroundMark x1="43494" y1="78563" x2="31846" y2="67286"/>
                        <a14:foregroundMark x1="31846" y1="67286" x2="26518" y2="52912"/>
                        <a14:foregroundMark x1="26518" y1="52912" x2="27633" y2="32218"/>
                        <a14:foregroundMark x1="58736" y1="80297" x2="73482" y2="25031"/>
                        <a14:foregroundMark x1="50682" y1="17472" x2="50929" y2="33953"/>
                        <a14:foregroundMark x1="50929" y1="33953" x2="59480" y2="66667"/>
                        <a14:foregroundMark x1="76456" y1="67038" x2="33333" y2="71499"/>
                        <a14:foregroundMark x1="77943" y1="63197" x2="81413" y2="38662"/>
                        <a14:foregroundMark x1="79554" y1="37051" x2="52416" y2="15242"/>
                        <a14:foregroundMark x1="52416" y1="15242" x2="23048" y2="26270"/>
                        <a14:foregroundMark x1="23048" y1="26270" x2="12763" y2="39405"/>
                        <a14:foregroundMark x1="12763" y1="39405" x2="11772" y2="42379"/>
                        <a14:foregroundMark x1="21190" y1="28005" x2="20074" y2="58488"/>
                        <a14:foregroundMark x1="20074" y1="58488" x2="28625" y2="73482"/>
                        <a14:foregroundMark x1="28625" y1="73482" x2="33333" y2="76456"/>
                        <a14:foregroundMark x1="44610" y1="84758" x2="32218" y2="77571"/>
                        <a14:foregroundMark x1="32218" y1="77571" x2="21314" y2="65056"/>
                        <a14:foregroundMark x1="21314" y1="65056" x2="16976" y2="38290"/>
                        <a14:foregroundMark x1="14374" y1="42379" x2="14870" y2="57621"/>
                        <a14:foregroundMark x1="14870" y1="57621" x2="27633" y2="78315"/>
                        <a14:foregroundMark x1="43866" y1="69269" x2="53036" y2="82280"/>
                        <a14:foregroundMark x1="53036" y1="82280" x2="58736" y2="65304"/>
                        <a14:foregroundMark x1="58736" y1="65304" x2="60967" y2="86493"/>
                        <a14:foregroundMark x1="60967" y1="86493" x2="65056" y2="76456"/>
                        <a14:foregroundMark x1="63941" y1="62454" x2="48203" y2="66543"/>
                        <a14:foregroundMark x1="48203" y1="66543" x2="59851" y2="56134"/>
                        <a14:foregroundMark x1="59851" y1="56134" x2="40273" y2="62701"/>
                        <a14:foregroundMark x1="40273" y1="62701" x2="40520" y2="45849"/>
                        <a14:foregroundMark x1="40520" y1="45849" x2="60967" y2="25031"/>
                        <a14:foregroundMark x1="60967" y1="25031" x2="60967" y2="25031"/>
                        <a14:foregroundMark x1="57869" y1="28005" x2="42999" y2="30607"/>
                        <a14:foregroundMark x1="42999" y1="30607" x2="48079" y2="54027"/>
                        <a14:foregroundMark x1="48079" y1="54027" x2="60099" y2="64684"/>
                        <a14:foregroundMark x1="60099" y1="64684" x2="76084" y2="64684"/>
                        <a14:foregroundMark x1="76084" y1="64684" x2="68897" y2="62454"/>
                        <a14:foregroundMark x1="55266" y1="35936" x2="44486" y2="26146"/>
                        <a14:foregroundMark x1="44486" y1="26146" x2="43123" y2="26146"/>
                        <a14:foregroundMark x1="51921" y1="11772" x2="78315" y2="26022"/>
                        <a14:foregroundMark x1="78315" y1="26022" x2="77943" y2="40397"/>
                        <a14:foregroundMark x1="77943" y1="40397" x2="85378" y2="52788"/>
                        <a14:foregroundMark x1="85378" y1="52788" x2="80793" y2="67658"/>
                        <a14:foregroundMark x1="80793" y1="67658" x2="73110" y2="753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1000" y="2819400"/>
            <a:ext cx="3126164" cy="3126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8F3BE04-2BD1-87E8-A987-CA1B26E2CC80}"/>
              </a:ext>
            </a:extLst>
          </p:cNvPr>
          <p:cNvSpPr txBox="1"/>
          <p:nvPr/>
        </p:nvSpPr>
        <p:spPr>
          <a:xfrm>
            <a:off x="713988" y="1153180"/>
            <a:ext cx="83608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ptos Black" panose="020B0004020202020204" pitchFamily="34" charset="0"/>
              </a:rPr>
              <a:t>Counterterrorism and Threat Awareness Section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6D318A6-4411-65B8-B43E-68C8D4918A16}"/>
              </a:ext>
            </a:extLst>
          </p:cNvPr>
          <p:cNvSpPr txBox="1"/>
          <p:nvPr/>
        </p:nvSpPr>
        <p:spPr>
          <a:xfrm>
            <a:off x="670963" y="1610380"/>
            <a:ext cx="84350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ptos Black" panose="020B0004020202020204" pitchFamily="34" charset="0"/>
              </a:rPr>
              <a:t>Emergency Notification and Tactical Alert Center</a:t>
            </a:r>
          </a:p>
        </p:txBody>
      </p:sp>
    </p:spTree>
    <p:extLst>
      <p:ext uri="{BB962C8B-B14F-4D97-AF65-F5344CB8AC3E}">
        <p14:creationId xmlns:p14="http://schemas.microsoft.com/office/powerpoint/2010/main" val="48850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0346D1A-6CE8-A353-34DD-75544785D3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CEC80-847A-4455-A1D3-D0DD4CDE4556}" type="slidenum">
              <a:rPr lang="en-US" smtClean="0"/>
              <a:t>3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93FE6B0-2036-AFC5-C00D-54AC6D7658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3493" y="3341511"/>
            <a:ext cx="2810107" cy="275448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7C12068-FAE9-ECA8-8B2B-4BF78537B89A}"/>
              </a:ext>
            </a:extLst>
          </p:cNvPr>
          <p:cNvSpPr txBox="1"/>
          <p:nvPr/>
        </p:nvSpPr>
        <p:spPr>
          <a:xfrm>
            <a:off x="609600" y="914400"/>
            <a:ext cx="7696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ptos Black" panose="020F0502020204030204" pitchFamily="34" charset="0"/>
              </a:rPr>
              <a:t>State of California Missing Alert Plan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A0215C2-200D-D8D1-43DC-140BA918EBA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1651521"/>
            <a:ext cx="1324633" cy="1293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027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/>
    </mc:Choice>
    <mc:Fallback xmlns=""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3A24376-E7BC-5EC2-BA25-578DE08D18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CEC80-847A-4455-A1D3-D0DD4CDE4556}" type="slidenum">
              <a:rPr lang="en-US" smtClean="0"/>
              <a:t>4</a:t>
            </a:fld>
            <a:endParaRPr lang="en-US" dirty="0"/>
          </a:p>
        </p:txBody>
      </p:sp>
      <p:pic>
        <p:nvPicPr>
          <p:cNvPr id="4" name="Picture 3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8D0FD0F5-433C-7DBD-39CA-999E28C167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50" y="136524"/>
            <a:ext cx="8744699" cy="6584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602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/>
    </mc:Choice>
    <mc:Fallback xmlns=""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6EC9456-936C-B40E-0C1C-B4D27C2627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CEC80-847A-4455-A1D3-D0DD4CDE4556}" type="slidenum">
              <a:rPr lang="en-US" smtClean="0"/>
              <a:t>5</a:t>
            </a:fld>
            <a:endParaRPr lang="en-US" dirty="0"/>
          </a:p>
        </p:txBody>
      </p:sp>
      <p:pic>
        <p:nvPicPr>
          <p:cNvPr id="4" name="Picture 3" descr="Text&#10;&#10;Description automatically generated with medium confidence">
            <a:extLst>
              <a:ext uri="{FF2B5EF4-FFF2-40B4-BE49-F238E27FC236}">
                <a16:creationId xmlns:a16="http://schemas.microsoft.com/office/drawing/2014/main" id="{FB2A0FFF-6B8D-A833-5D98-63A12E3CA6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40160"/>
            <a:ext cx="8839200" cy="6577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694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/>
    </mc:Choice>
    <mc:Fallback xmlns=""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F70B6C2-3B6B-04AC-BE31-2ED6059581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CEC80-847A-4455-A1D3-D0DD4CDE4556}" type="slidenum">
              <a:rPr lang="en-US" smtClean="0"/>
              <a:t>6</a:t>
            </a:fld>
            <a:endParaRPr lang="en-US" dirty="0"/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A5DC8D26-DE3C-DE55-9E7F-50AD532E9A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44431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90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/>
    </mc:Choice>
    <mc:Fallback xmlns=""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3182" y="1165622"/>
            <a:ext cx="8970818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1200"/>
              </a:spcBef>
              <a:buClr>
                <a:srgbClr val="C00000"/>
              </a:buClr>
              <a:buBlip>
                <a:blip r:embed="rId3">
                  <a:extLst>
                    <a:ext uri="{837473B0-CC2E-450A-ABE3-18F120FF3D39}">
                      <a1611:picAttrSrcUrl xmlns:a1611="http://schemas.microsoft.com/office/drawing/2016/11/main" r:id="rId4"/>
                    </a:ext>
                  </a:extLst>
                </a:blip>
              </a:buBlip>
              <a:defRPr/>
            </a:pPr>
            <a:r>
              <a:rPr lang="en-US" altLang="en-US" sz="2000" dirty="0">
                <a:latin typeface="Aptos Black" panose="020B0004020202020204" pitchFamily="34" charset="0"/>
              </a:rPr>
              <a:t>The missing person is an indigenous woman or an indigenous person.</a:t>
            </a:r>
          </a:p>
          <a:p>
            <a:pPr marL="342900" indent="-342900">
              <a:spcBef>
                <a:spcPts val="1200"/>
              </a:spcBef>
              <a:buClr>
                <a:srgbClr val="C00000"/>
              </a:buClr>
              <a:buBlip>
                <a:blip r:embed="rId3">
                  <a:extLst>
                    <a:ext uri="{837473B0-CC2E-450A-ABE3-18F120FF3D39}">
                      <a1611:picAttrSrcUrl xmlns:a1611="http://schemas.microsoft.com/office/drawing/2016/11/main" r:id="rId4"/>
                    </a:ext>
                  </a:extLst>
                </a:blip>
              </a:buBlip>
              <a:defRPr/>
            </a:pPr>
            <a:r>
              <a:rPr lang="en-US" altLang="en-US" sz="2000" dirty="0">
                <a:latin typeface="Aptos Black" panose="020B0004020202020204" pitchFamily="34" charset="0"/>
              </a:rPr>
              <a:t>The investigating law enforcement agency has utilized available local and tribal resources.</a:t>
            </a:r>
          </a:p>
          <a:p>
            <a:pPr marL="342900" indent="-342900">
              <a:spcBef>
                <a:spcPts val="1200"/>
              </a:spcBef>
              <a:buClr>
                <a:srgbClr val="C00000"/>
              </a:buClr>
              <a:buBlip>
                <a:blip r:embed="rId3">
                  <a:extLst>
                    <a:ext uri="{837473B0-CC2E-450A-ABE3-18F120FF3D39}">
                      <a1611:picAttrSrcUrl xmlns:a1611="http://schemas.microsoft.com/office/drawing/2016/11/main" r:id="rId4"/>
                    </a:ext>
                  </a:extLst>
                </a:blip>
              </a:buBlip>
              <a:defRPr/>
            </a:pPr>
            <a:r>
              <a:rPr lang="en-US" altLang="en-US" sz="2000" dirty="0">
                <a:latin typeface="Aptos Black" panose="020B0004020202020204" pitchFamily="34" charset="0"/>
              </a:rPr>
              <a:t>The law enforcement agency determines that the person is missing.</a:t>
            </a:r>
          </a:p>
          <a:p>
            <a:pPr marL="342900" indent="-342900">
              <a:spcBef>
                <a:spcPts val="1200"/>
              </a:spcBef>
              <a:buClr>
                <a:srgbClr val="C00000"/>
              </a:buClr>
              <a:buBlip>
                <a:blip r:embed="rId3">
                  <a:extLst>
                    <a:ext uri="{837473B0-CC2E-450A-ABE3-18F120FF3D39}">
                      <a1611:picAttrSrcUrl xmlns:a1611="http://schemas.microsoft.com/office/drawing/2016/11/main" r:id="rId4"/>
                    </a:ext>
                  </a:extLst>
                </a:blip>
              </a:buBlip>
              <a:defRPr/>
            </a:pPr>
            <a:r>
              <a:rPr lang="en-US" altLang="en-US" sz="2000" dirty="0">
                <a:latin typeface="Aptos Black" panose="020B0004020202020204" pitchFamily="34" charset="0"/>
              </a:rPr>
              <a:t>The law enforcement agency or tribe believes that the person is in danger and is missing under circumstances that indicate </a:t>
            </a:r>
            <a:r>
              <a:rPr lang="en-US" altLang="en-US" sz="2000" b="1" dirty="0">
                <a:latin typeface="Aptos Black" panose="020B0004020202020204" pitchFamily="34" charset="0"/>
              </a:rPr>
              <a:t>any</a:t>
            </a:r>
            <a:r>
              <a:rPr lang="en-US" altLang="en-US" sz="2000" dirty="0">
                <a:latin typeface="Aptos Black" panose="020B0004020202020204" pitchFamily="34" charset="0"/>
              </a:rPr>
              <a:t> of the following: </a:t>
            </a:r>
          </a:p>
          <a:p>
            <a:pPr marL="1257300" lvl="2" indent="-342900">
              <a:spcBef>
                <a:spcPts val="1200"/>
              </a:spcBef>
              <a:buClr>
                <a:srgbClr val="C00000"/>
              </a:buClr>
              <a:buBlip>
                <a:blip r:embed="rId3">
                  <a:extLst>
                    <a:ext uri="{837473B0-CC2E-450A-ABE3-18F120FF3D39}">
                      <a1611:picAttrSrcUrl xmlns:a1611="http://schemas.microsoft.com/office/drawing/2016/11/main" r:id="rId4"/>
                    </a:ext>
                  </a:extLst>
                </a:blip>
              </a:buBlip>
              <a:defRPr/>
            </a:pPr>
            <a:r>
              <a:rPr lang="en-US" sz="2000" dirty="0">
                <a:latin typeface="Aptos Black" panose="020B0004020202020204" pitchFamily="34" charset="0"/>
              </a:rPr>
              <a:t>The missing person’s physical safety may be endangered.</a:t>
            </a:r>
          </a:p>
          <a:p>
            <a:pPr marL="1257300" lvl="2" indent="-342900">
              <a:spcBef>
                <a:spcPts val="1200"/>
              </a:spcBef>
              <a:buClr>
                <a:srgbClr val="C00000"/>
              </a:buClr>
              <a:buBlip>
                <a:blip r:embed="rId3">
                  <a:extLst>
                    <a:ext uri="{837473B0-CC2E-450A-ABE3-18F120FF3D39}">
                      <a1611:picAttrSrcUrl xmlns:a1611="http://schemas.microsoft.com/office/drawing/2016/11/main" r:id="rId4"/>
                    </a:ext>
                  </a:extLst>
                </a:blip>
              </a:buBlip>
              <a:defRPr/>
            </a:pPr>
            <a:r>
              <a:rPr lang="en-US" sz="2000" dirty="0">
                <a:latin typeface="Aptos Black" panose="020B0004020202020204" pitchFamily="34" charset="0"/>
              </a:rPr>
              <a:t>The missing person may be subject to trafficking.</a:t>
            </a:r>
          </a:p>
          <a:p>
            <a:pPr marL="1257300" lvl="2" indent="-342900">
              <a:spcBef>
                <a:spcPts val="1200"/>
              </a:spcBef>
              <a:buClr>
                <a:srgbClr val="C00000"/>
              </a:buClr>
              <a:buBlip>
                <a:blip r:embed="rId3">
                  <a:extLst>
                    <a:ext uri="{837473B0-CC2E-450A-ABE3-18F120FF3D39}">
                      <a1611:picAttrSrcUrl xmlns:a1611="http://schemas.microsoft.com/office/drawing/2016/11/main" r:id="rId4"/>
                    </a:ext>
                  </a:extLst>
                </a:blip>
              </a:buBlip>
              <a:defRPr/>
            </a:pPr>
            <a:r>
              <a:rPr lang="en-US" sz="2000" dirty="0">
                <a:latin typeface="Aptos Black" panose="020B0004020202020204" pitchFamily="34" charset="0"/>
              </a:rPr>
              <a:t>The missing person suffers from a mental or physical disability, or a substance use disorder. </a:t>
            </a:r>
            <a:endParaRPr lang="en-US" altLang="en-US" sz="2000" dirty="0">
              <a:latin typeface="Aptos Black" panose="020B0004020202020204" pitchFamily="34" charset="0"/>
            </a:endParaRPr>
          </a:p>
          <a:p>
            <a:pPr marL="342900" indent="-342900">
              <a:spcBef>
                <a:spcPts val="1200"/>
              </a:spcBef>
              <a:buClr>
                <a:srgbClr val="C00000"/>
              </a:buClr>
              <a:buBlip>
                <a:blip r:embed="rId3">
                  <a:extLst>
                    <a:ext uri="{837473B0-CC2E-450A-ABE3-18F120FF3D39}">
                      <a1611:picAttrSrcUrl xmlns:a1611="http://schemas.microsoft.com/office/drawing/2016/11/main" r:id="rId4"/>
                    </a:ext>
                  </a:extLst>
                </a:blip>
              </a:buBlip>
              <a:defRPr/>
            </a:pPr>
            <a:r>
              <a:rPr lang="en-US" altLang="en-US" sz="2000" dirty="0">
                <a:latin typeface="Aptos Black" panose="020B0004020202020204" pitchFamily="34" charset="0"/>
              </a:rPr>
              <a:t>There is information available that, if disseminated to the public, could assist in the safe recovery of the missing person</a:t>
            </a:r>
          </a:p>
          <a:p>
            <a:pPr marL="230188" lvl="2" algn="just">
              <a:spcBef>
                <a:spcPct val="50000"/>
              </a:spcBef>
              <a:tabLst>
                <a:tab pos="573088" algn="l"/>
              </a:tabLst>
              <a:defRPr/>
            </a:pPr>
            <a:endParaRPr lang="en-US" altLang="en-US" sz="1600" dirty="0">
              <a:latin typeface="Arial Black" panose="020B0A040201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33500" y="228600"/>
            <a:ext cx="647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u="sng" dirty="0">
                <a:solidFill>
                  <a:schemeClr val="tx2">
                    <a:lumMod val="75000"/>
                  </a:schemeClr>
                </a:solidFill>
                <a:latin typeface="Aptos Black" panose="020B0004020202020204" pitchFamily="34" charset="0"/>
              </a:rPr>
              <a:t>Feather Alert Criteria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280151"/>
            <a:ext cx="2057400" cy="365125"/>
          </a:xfrm>
        </p:spPr>
        <p:txBody>
          <a:bodyPr/>
          <a:lstStyle/>
          <a:p>
            <a:fld id="{E0ACEC80-847A-4455-A1D3-D0DD4CDE4556}" type="slidenum">
              <a:rPr lang="en-US" smtClean="0">
                <a:solidFill>
                  <a:schemeClr val="tx1"/>
                </a:solidFill>
              </a:rPr>
              <a:t>7</a:t>
            </a:fld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8262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C17AADE-25F4-FF22-7477-4A202DAAC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CEC80-847A-4455-A1D3-D0DD4CDE4556}" type="slidenum">
              <a:rPr lang="en-US" smtClean="0"/>
              <a:t>8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2C7DDBC-58F1-62DB-2397-2E28056C3C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800" y="129153"/>
            <a:ext cx="6451576" cy="6499768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994A57AF-78FC-A41C-54C3-E386EE046B9E}"/>
              </a:ext>
            </a:extLst>
          </p:cNvPr>
          <p:cNvSpPr/>
          <p:nvPr/>
        </p:nvSpPr>
        <p:spPr>
          <a:xfrm rot="18277525">
            <a:off x="3728662" y="2522589"/>
            <a:ext cx="1533330" cy="794393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FA058C-07FA-9466-DB82-5F730B26CD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800" y="118131"/>
            <a:ext cx="6451576" cy="6499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248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/>
    </mc:Choice>
    <mc:Fallback xmlns=""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91930C5-5ABE-4E1B-8AFE-96190C73125B}"/>
              </a:ext>
            </a:extLst>
          </p:cNvPr>
          <p:cNvSpPr txBox="1"/>
          <p:nvPr/>
        </p:nvSpPr>
        <p:spPr>
          <a:xfrm>
            <a:off x="4593738" y="3655426"/>
            <a:ext cx="3733800" cy="7490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defTabSz="6858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Black" panose="020B0004020202020204" pitchFamily="34" charset="0"/>
                <a:ea typeface="+mj-ea"/>
                <a:cs typeface="+mj-cs"/>
              </a:rPr>
              <a:t>X</a:t>
            </a:r>
            <a:r>
              <a:rPr lang="en-US" sz="2000" b="1" kern="120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Black" panose="020B0004020202020204" pitchFamily="34" charset="0"/>
                <a:ea typeface="+mj-ea"/>
                <a:cs typeface="+mj-cs"/>
              </a:rPr>
              <a:t>: @CHPAlerts</a:t>
            </a:r>
          </a:p>
          <a:p>
            <a:pPr defTabSz="6858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000" b="1" kern="120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Black" panose="020B0004020202020204" pitchFamily="34" charset="0"/>
                <a:ea typeface="+mj-ea"/>
                <a:cs typeface="+mj-cs"/>
              </a:rPr>
              <a:t>Over 245,000 Followers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D197F94-A974-4103-BB65-BF4BDF78CFE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6" b="7219"/>
          <a:stretch/>
        </p:blipFill>
        <p:spPr>
          <a:xfrm>
            <a:off x="3505200" y="-203787"/>
            <a:ext cx="3995523" cy="2261187"/>
          </a:xfrm>
          <a:custGeom>
            <a:avLst/>
            <a:gdLst>
              <a:gd name="connsiteX0" fmla="*/ 20101 w 4151376"/>
              <a:gd name="connsiteY0" fmla="*/ 0 h 2349401"/>
              <a:gd name="connsiteX1" fmla="*/ 4131276 w 4151376"/>
              <a:gd name="connsiteY1" fmla="*/ 0 h 2349401"/>
              <a:gd name="connsiteX2" fmla="*/ 4140659 w 4151376"/>
              <a:gd name="connsiteY2" fmla="*/ 61486 h 2349401"/>
              <a:gd name="connsiteX3" fmla="*/ 4151376 w 4151376"/>
              <a:gd name="connsiteY3" fmla="*/ 273713 h 2349401"/>
              <a:gd name="connsiteX4" fmla="*/ 2075688 w 4151376"/>
              <a:gd name="connsiteY4" fmla="*/ 2349401 h 2349401"/>
              <a:gd name="connsiteX5" fmla="*/ 0 w 4151376"/>
              <a:gd name="connsiteY5" fmla="*/ 273713 h 2349401"/>
              <a:gd name="connsiteX6" fmla="*/ 10717 w 4151376"/>
              <a:gd name="connsiteY6" fmla="*/ 61486 h 2349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51376" h="2349401">
                <a:moveTo>
                  <a:pt x="20101" y="0"/>
                </a:moveTo>
                <a:lnTo>
                  <a:pt x="4131276" y="0"/>
                </a:lnTo>
                <a:lnTo>
                  <a:pt x="4140659" y="61486"/>
                </a:lnTo>
                <a:cubicBezTo>
                  <a:pt x="4147746" y="131265"/>
                  <a:pt x="4151376" y="202065"/>
                  <a:pt x="4151376" y="273713"/>
                </a:cubicBezTo>
                <a:cubicBezTo>
                  <a:pt x="4151376" y="1420084"/>
                  <a:pt x="3222059" y="2349401"/>
                  <a:pt x="2075688" y="2349401"/>
                </a:cubicBezTo>
                <a:cubicBezTo>
                  <a:pt x="929317" y="2349401"/>
                  <a:pt x="0" y="1420084"/>
                  <a:pt x="0" y="273713"/>
                </a:cubicBezTo>
                <a:cubicBezTo>
                  <a:pt x="0" y="202065"/>
                  <a:pt x="3630" y="131265"/>
                  <a:pt x="10717" y="61486"/>
                </a:cubicBezTo>
                <a:close/>
              </a:path>
            </a:pathLst>
          </a:custGeom>
          <a:solidFill>
            <a:srgbClr val="FFFFFF">
              <a:shade val="85000"/>
            </a:srgbClr>
          </a:solidFill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175" name="Picture 12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Texturizer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969" r="29257"/>
          <a:stretch/>
        </p:blipFill>
        <p:spPr bwMode="auto">
          <a:xfrm>
            <a:off x="20" y="2200028"/>
            <a:ext cx="4038828" cy="4657972"/>
          </a:xfrm>
          <a:custGeom>
            <a:avLst/>
            <a:gdLst>
              <a:gd name="connsiteX0" fmla="*/ 2203018 w 5385130"/>
              <a:gd name="connsiteY0" fmla="*/ 0 h 6210629"/>
              <a:gd name="connsiteX1" fmla="*/ 5385130 w 5385130"/>
              <a:gd name="connsiteY1" fmla="*/ 3182112 h 6210629"/>
              <a:gd name="connsiteX2" fmla="*/ 3441640 w 5385130"/>
              <a:gd name="connsiteY2" fmla="*/ 6114158 h 6210629"/>
              <a:gd name="connsiteX3" fmla="*/ 3178061 w 5385130"/>
              <a:gd name="connsiteY3" fmla="*/ 6210629 h 6210629"/>
              <a:gd name="connsiteX4" fmla="*/ 1233206 w 5385130"/>
              <a:gd name="connsiteY4" fmla="*/ 6210629 h 6210629"/>
              <a:gd name="connsiteX5" fmla="*/ 1108901 w 5385130"/>
              <a:gd name="connsiteY5" fmla="*/ 6171135 h 6210629"/>
              <a:gd name="connsiteX6" fmla="*/ 178899 w 5385130"/>
              <a:gd name="connsiteY6" fmla="*/ 5637585 h 6210629"/>
              <a:gd name="connsiteX7" fmla="*/ 0 w 5385130"/>
              <a:gd name="connsiteY7" fmla="*/ 5474990 h 6210629"/>
              <a:gd name="connsiteX8" fmla="*/ 0 w 5385130"/>
              <a:gd name="connsiteY8" fmla="*/ 889234 h 6210629"/>
              <a:gd name="connsiteX9" fmla="*/ 178899 w 5385130"/>
              <a:gd name="connsiteY9" fmla="*/ 726640 h 6210629"/>
              <a:gd name="connsiteX10" fmla="*/ 2203018 w 5385130"/>
              <a:gd name="connsiteY10" fmla="*/ 0 h 6210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385130" h="6210629">
                <a:moveTo>
                  <a:pt x="2203018" y="0"/>
                </a:moveTo>
                <a:cubicBezTo>
                  <a:pt x="3960450" y="0"/>
                  <a:pt x="5385130" y="1424680"/>
                  <a:pt x="5385130" y="3182112"/>
                </a:cubicBezTo>
                <a:cubicBezTo>
                  <a:pt x="5385130" y="4500186"/>
                  <a:pt x="4583748" y="5631087"/>
                  <a:pt x="3441640" y="6114158"/>
                </a:cubicBezTo>
                <a:lnTo>
                  <a:pt x="3178061" y="6210629"/>
                </a:lnTo>
                <a:lnTo>
                  <a:pt x="1233206" y="6210629"/>
                </a:lnTo>
                <a:lnTo>
                  <a:pt x="1108901" y="6171135"/>
                </a:lnTo>
                <a:cubicBezTo>
                  <a:pt x="767738" y="6046219"/>
                  <a:pt x="453928" y="5864559"/>
                  <a:pt x="178899" y="5637585"/>
                </a:cubicBezTo>
                <a:lnTo>
                  <a:pt x="0" y="5474990"/>
                </a:lnTo>
                <a:lnTo>
                  <a:pt x="0" y="889234"/>
                </a:lnTo>
                <a:lnTo>
                  <a:pt x="178899" y="726640"/>
                </a:lnTo>
                <a:cubicBezTo>
                  <a:pt x="728956" y="272693"/>
                  <a:pt x="1434142" y="0"/>
                  <a:pt x="2203018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92918" y="6237161"/>
            <a:ext cx="411480" cy="411480"/>
          </a:xfrm>
          <a:prstGeom prst="ellipse">
            <a:avLst/>
          </a:prstGeom>
          <a:solidFill>
            <a:srgbClr val="7F7F7F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Aft>
                <a:spcPts val="600"/>
              </a:spcAft>
            </a:pPr>
            <a:fld id="{E0ACEC80-847A-4455-A1D3-D0DD4CDE4556}" type="slidenum">
              <a:rPr lang="en-US" sz="1125" smtClean="0">
                <a:solidFill>
                  <a:srgbClr val="FFFFFF"/>
                </a:solidFill>
              </a:rPr>
              <a:pPr algn="ctr">
                <a:spcAft>
                  <a:spcPts val="600"/>
                </a:spcAft>
              </a:pPr>
              <a:t>9</a:t>
            </a:fld>
            <a:endParaRPr lang="en-US" sz="1125" dirty="0">
              <a:solidFill>
                <a:srgbClr val="FFFFFF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F6D749C-4319-4A5B-BD7E-C4C43E3F84C8}"/>
              </a:ext>
            </a:extLst>
          </p:cNvPr>
          <p:cNvSpPr txBox="1"/>
          <p:nvPr/>
        </p:nvSpPr>
        <p:spPr>
          <a:xfrm>
            <a:off x="4435549" y="2500906"/>
            <a:ext cx="4406003" cy="105750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7500" lnSpcReduction="2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b="1" dirty="0">
                <a:solidFill>
                  <a:srgbClr val="FFFFFF"/>
                </a:solidFill>
                <a:latin typeface="Aptos Black" panose="020B0004020202020204" pitchFamily="34" charset="0"/>
                <a:ea typeface="+mj-ea"/>
                <a:cs typeface="+mj-cs"/>
              </a:rPr>
              <a:t>Social</a:t>
            </a:r>
            <a:r>
              <a:rPr lang="en-US" sz="6000" b="1" dirty="0">
                <a:solidFill>
                  <a:srgbClr val="FFFFFF"/>
                </a:solidFill>
                <a:latin typeface="Arial Black" panose="020B0A04020102020204" pitchFamily="34" charset="0"/>
                <a:ea typeface="+mj-ea"/>
                <a:cs typeface="+mj-cs"/>
              </a:rPr>
              <a:t> Media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70B03C8-7B5C-2E70-6563-36CEE954E7F4}"/>
              </a:ext>
            </a:extLst>
          </p:cNvPr>
          <p:cNvSpPr txBox="1"/>
          <p:nvPr/>
        </p:nvSpPr>
        <p:spPr>
          <a:xfrm>
            <a:off x="4572000" y="5482608"/>
            <a:ext cx="3755538" cy="84199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defTabSz="6858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Black" panose="020B0004020202020204" pitchFamily="34" charset="0"/>
                <a:ea typeface="+mj-ea"/>
                <a:cs typeface="+mj-cs"/>
              </a:rPr>
              <a:t>Instagram: CHP – Alerts</a:t>
            </a:r>
          </a:p>
          <a:p>
            <a:pPr defTabSz="6858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Black" panose="020B0004020202020204" pitchFamily="34" charset="0"/>
                <a:ea typeface="+mj-ea"/>
                <a:cs typeface="+mj-cs"/>
              </a:rPr>
              <a:t>1.6K Followers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5DA6B99-D2EE-EFF8-BD71-1FF40C31F67E}"/>
              </a:ext>
            </a:extLst>
          </p:cNvPr>
          <p:cNvSpPr txBox="1"/>
          <p:nvPr/>
        </p:nvSpPr>
        <p:spPr>
          <a:xfrm>
            <a:off x="4593737" y="4569017"/>
            <a:ext cx="3733800" cy="7490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defTabSz="6858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000" b="1" kern="1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Black" panose="020B0004020202020204" pitchFamily="34" charset="0"/>
                <a:ea typeface="+mj-ea"/>
                <a:cs typeface="+mj-cs"/>
              </a:rPr>
              <a:t>Facebook: CHP – Alerts</a:t>
            </a:r>
          </a:p>
          <a:p>
            <a:pPr defTabSz="6858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Black" panose="020B0004020202020204" pitchFamily="34" charset="0"/>
                <a:ea typeface="+mj-ea"/>
                <a:cs typeface="+mj-cs"/>
              </a:rPr>
              <a:t>9.5K Followers</a:t>
            </a:r>
            <a:endParaRPr lang="en-US" sz="2000" b="1" kern="12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 Black" panose="020B0004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5479753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5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/>
      <p:bldP spid="4" grpId="0"/>
    </p:bldLst>
  </p:timing>
</p:sld>
</file>

<file path=ppt/theme/theme1.xml><?xml version="1.0" encoding="utf-8"?>
<a:theme xmlns:a="http://schemas.openxmlformats.org/drawingml/2006/main" name="Depth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3472</TotalTime>
  <Words>309</Words>
  <Application>Microsoft Office PowerPoint</Application>
  <PresentationFormat>On-screen Show (4:3)</PresentationFormat>
  <Paragraphs>83</Paragraphs>
  <Slides>17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Aptos Black</vt:lpstr>
      <vt:lpstr>Arial</vt:lpstr>
      <vt:lpstr>Arial Black</vt:lpstr>
      <vt:lpstr>Calibri</vt:lpstr>
      <vt:lpstr>Corbel</vt:lpstr>
      <vt:lpstr>Myriad Pro</vt:lpstr>
      <vt:lpstr>Depth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Bertola, Edmond@CHP</dc:creator>
  <cp:lastModifiedBy>Smith, George D@CHP</cp:lastModifiedBy>
  <cp:revision>105</cp:revision>
  <cp:lastPrinted>2023-03-20T20:48:01Z</cp:lastPrinted>
  <dcterms:created xsi:type="dcterms:W3CDTF">2021-10-15T23:37:58Z</dcterms:created>
  <dcterms:modified xsi:type="dcterms:W3CDTF">2025-02-23T01:07:54Z</dcterms:modified>
</cp:coreProperties>
</file>